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9FC8-2FD1-4989-B26B-C9698FFAECB9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A220-4FCF-4A33-A1BC-62F189F822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28025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9FC8-2FD1-4989-B26B-C9698FFAECB9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A220-4FCF-4A33-A1BC-62F189F822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59787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9FC8-2FD1-4989-B26B-C9698FFAECB9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A220-4FCF-4A33-A1BC-62F189F822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60675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9FC8-2FD1-4989-B26B-C9698FFAECB9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A220-4FCF-4A33-A1BC-62F189F822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45548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9FC8-2FD1-4989-B26B-C9698FFAECB9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A220-4FCF-4A33-A1BC-62F189F822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48993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9FC8-2FD1-4989-B26B-C9698FFAECB9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A220-4FCF-4A33-A1BC-62F189F822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10944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9FC8-2FD1-4989-B26B-C9698FFAECB9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A220-4FCF-4A33-A1BC-62F189F822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81429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9FC8-2FD1-4989-B26B-C9698FFAECB9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A220-4FCF-4A33-A1BC-62F189F822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12548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9FC8-2FD1-4989-B26B-C9698FFAECB9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A220-4FCF-4A33-A1BC-62F189F822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2851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9FC8-2FD1-4989-B26B-C9698FFAECB9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A220-4FCF-4A33-A1BC-62F189F822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20801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9FC8-2FD1-4989-B26B-C9698FFAECB9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1A220-4FCF-4A33-A1BC-62F189F822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99761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F9FC8-2FD1-4989-B26B-C9698FFAECB9}" type="datetimeFigureOut">
              <a:rPr lang="de-AT" smtClean="0"/>
              <a:t>13.05.2016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1A220-4FCF-4A33-A1BC-62F189F8227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48399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87627" y="182205"/>
            <a:ext cx="11612451" cy="860984"/>
          </a:xfrm>
        </p:spPr>
        <p:txBody>
          <a:bodyPr anchor="t">
            <a:normAutofit/>
          </a:bodyPr>
          <a:lstStyle/>
          <a:p>
            <a:pPr algn="l"/>
            <a:r>
              <a:rPr lang="de-AT" sz="5000" b="1" dirty="0" smtClean="0"/>
              <a:t>Literatur</a:t>
            </a:r>
            <a:endParaRPr lang="de-AT" sz="50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87626" y="1425508"/>
            <a:ext cx="11612451" cy="5432492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err="1"/>
              <a:t>Kinker</a:t>
            </a:r>
            <a:r>
              <a:rPr lang="de-AT" dirty="0"/>
              <a:t>, Thomas, </a:t>
            </a:r>
            <a:r>
              <a:rPr lang="de-AT" i="1" dirty="0"/>
              <a:t>Die Bibel: lesen - verstehen - erklären</a:t>
            </a:r>
            <a:r>
              <a:rPr lang="de-AT" dirty="0"/>
              <a:t>, Kassel: Born-Verl., 2008.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/>
              <a:t>Thiessen, Jacob, </a:t>
            </a:r>
            <a:r>
              <a:rPr lang="de-AT" i="1" dirty="0"/>
              <a:t>Hermeneutik der Bibel: Grundsätze zur Auslegung und Anwendung biblischer Texte</a:t>
            </a:r>
            <a:r>
              <a:rPr lang="de-AT" dirty="0"/>
              <a:t>. </a:t>
            </a:r>
            <a:r>
              <a:rPr lang="de-AT" i="1" dirty="0"/>
              <a:t>Ein offenbarungstheologischer Standpunkt</a:t>
            </a:r>
            <a:r>
              <a:rPr lang="de-AT" dirty="0"/>
              <a:t>, Hammerbrücke: </a:t>
            </a:r>
            <a:r>
              <a:rPr lang="de-AT" dirty="0" err="1"/>
              <a:t>jota</a:t>
            </a:r>
            <a:r>
              <a:rPr lang="de-AT" dirty="0"/>
              <a:t> </a:t>
            </a:r>
            <a:r>
              <a:rPr lang="de-AT" dirty="0" err="1"/>
              <a:t>publikationen</a:t>
            </a:r>
            <a:r>
              <a:rPr lang="de-AT" dirty="0"/>
              <a:t>, 2009</a:t>
            </a:r>
            <a:r>
              <a:rPr lang="de-AT" dirty="0" smtClean="0"/>
              <a:t>.</a:t>
            </a:r>
            <a:endParaRPr lang="de-AT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err="1"/>
              <a:t>Holthaus</a:t>
            </a:r>
            <a:r>
              <a:rPr lang="de-AT" dirty="0"/>
              <a:t>, Stephan, </a:t>
            </a:r>
            <a:r>
              <a:rPr lang="de-AT" i="1" dirty="0"/>
              <a:t>Die Unfehlbarkeit und Irrtumslosigkeit der Bibel</a:t>
            </a:r>
            <a:r>
              <a:rPr lang="de-AT" dirty="0"/>
              <a:t>, Hammerbrücke: Ed. Bibelbund, 2001.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/>
              <a:t>Stadelmann, Helge, </a:t>
            </a:r>
            <a:r>
              <a:rPr lang="de-AT" i="1" dirty="0"/>
              <a:t>Evangelikales Schriftverständnis</a:t>
            </a:r>
            <a:r>
              <a:rPr lang="de-AT" dirty="0"/>
              <a:t>. </a:t>
            </a:r>
            <a:r>
              <a:rPr lang="de-AT" i="1" dirty="0"/>
              <a:t>Die Bibel verstehen, der Bibel vertrauen, der Bibel folgen</a:t>
            </a:r>
            <a:r>
              <a:rPr lang="de-AT" dirty="0"/>
              <a:t>, Hammerbrücke: Jota-</a:t>
            </a:r>
            <a:r>
              <a:rPr lang="de-AT" dirty="0" err="1"/>
              <a:t>Publ</a:t>
            </a:r>
            <a:r>
              <a:rPr lang="de-AT" dirty="0"/>
              <a:t>., 2005.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000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87627" y="182205"/>
            <a:ext cx="11612451" cy="860984"/>
          </a:xfrm>
        </p:spPr>
        <p:txBody>
          <a:bodyPr anchor="t">
            <a:normAutofit/>
          </a:bodyPr>
          <a:lstStyle/>
          <a:p>
            <a:pPr algn="l"/>
            <a:r>
              <a:rPr lang="de-AT" sz="5000" b="1" dirty="0" smtClean="0"/>
              <a:t>Das AT über sich selbst</a:t>
            </a:r>
            <a:endParaRPr lang="de-AT" sz="50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87626" y="1425508"/>
            <a:ext cx="11612451" cy="5432492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err="1" smtClean="0"/>
              <a:t>Dt</a:t>
            </a:r>
            <a:r>
              <a:rPr lang="de-AT" dirty="0" smtClean="0"/>
              <a:t> 31,24: Mose schrieb das ganze Gesetz in ein Buch und bewahrte es auf.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Das Gesetz kam von Gott.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Es wurde Mose gegeben.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Mose gab es dem Volk, zuerst mündlich dann schriftlich.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Jos 1,8: Josua soll ständig im Gesetzbuch lesen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So wird die Botschaft, die Gott Mose gegeben hat, von Generation zu Generation weitergegeben.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Jos 24,26: Josua schrieb noch mehr ins Gesetzbuch.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Damit nimmt er dieselbe Autorität wie Mose für sich in Anspruch.</a:t>
            </a:r>
          </a:p>
          <a:p>
            <a:pPr algn="l"/>
            <a:endParaRPr lang="de-AT" dirty="0" smtClean="0"/>
          </a:p>
          <a:p>
            <a:pPr algn="l"/>
            <a:r>
              <a:rPr lang="de-AT" dirty="0" smtClean="0"/>
              <a:t>Inspiration: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Gott offenbart Mose und seinen Nachfolgern seine Botschaft.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Die Schriften haben dieselbe Autorität wie ihre Verfasser.</a:t>
            </a:r>
            <a:endParaRPr lang="de-AT" dirty="0"/>
          </a:p>
          <a:p>
            <a:pPr algn="l"/>
            <a:endParaRPr lang="de-AT" dirty="0" smtClean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3602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87627" y="182205"/>
            <a:ext cx="11612451" cy="860984"/>
          </a:xfrm>
        </p:spPr>
        <p:txBody>
          <a:bodyPr anchor="t">
            <a:normAutofit/>
          </a:bodyPr>
          <a:lstStyle/>
          <a:p>
            <a:pPr algn="l"/>
            <a:r>
              <a:rPr lang="de-AT" sz="5000" b="1" dirty="0" smtClean="0"/>
              <a:t>Das AT über sich selbst</a:t>
            </a:r>
            <a:endParaRPr lang="de-AT" sz="50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87626" y="1425508"/>
            <a:ext cx="11612451" cy="5432492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2Chron 36,22; Esra 1,1-2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Dan 9,2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err="1" smtClean="0"/>
              <a:t>Sach</a:t>
            </a:r>
            <a:r>
              <a:rPr lang="de-AT" dirty="0" smtClean="0"/>
              <a:t> 1,1-6</a:t>
            </a:r>
          </a:p>
          <a:p>
            <a:pPr algn="l"/>
            <a:endParaRPr lang="de-AT" dirty="0" smtClean="0"/>
          </a:p>
          <a:p>
            <a:pPr algn="l"/>
            <a:r>
              <a:rPr lang="de-AT" dirty="0" smtClean="0"/>
              <a:t>Anerkennung der älteren Schriften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Gott hat durch die Propheten geredet.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Die Botschaft ist durch die Ereignisse beglaubigt.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Sacharja: Das Wort Gottes wird weitergeführt (1,7).</a:t>
            </a:r>
            <a:endParaRPr lang="de-AT" dirty="0"/>
          </a:p>
          <a:p>
            <a:pPr algn="l"/>
            <a:endParaRPr lang="de-AT" dirty="0" smtClean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84797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87627" y="182205"/>
            <a:ext cx="11612451" cy="860984"/>
          </a:xfrm>
        </p:spPr>
        <p:txBody>
          <a:bodyPr anchor="t">
            <a:normAutofit/>
          </a:bodyPr>
          <a:lstStyle/>
          <a:p>
            <a:pPr algn="l"/>
            <a:r>
              <a:rPr lang="de-AT" sz="5000" b="1" dirty="0" smtClean="0"/>
              <a:t>Das NT über das AT</a:t>
            </a:r>
            <a:endParaRPr lang="de-AT" sz="50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87626" y="1425508"/>
            <a:ext cx="11612451" cy="5432492"/>
          </a:xfrm>
        </p:spPr>
        <p:txBody>
          <a:bodyPr>
            <a:normAutofit lnSpcReduction="10000"/>
          </a:bodyPr>
          <a:lstStyle/>
          <a:p>
            <a:pPr algn="l"/>
            <a:r>
              <a:rPr lang="de-AT" dirty="0" smtClean="0"/>
              <a:t>Inspiration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2Tim </a:t>
            </a:r>
            <a:r>
              <a:rPr lang="de-AT" dirty="0"/>
              <a:t>3,16-17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/>
              <a:t>2Petr 1,19-21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err="1"/>
              <a:t>Hebr</a:t>
            </a:r>
            <a:r>
              <a:rPr lang="de-AT" dirty="0"/>
              <a:t> 1,1ff</a:t>
            </a:r>
          </a:p>
          <a:p>
            <a:pPr algn="l"/>
            <a:endParaRPr lang="de-AT" dirty="0" smtClean="0"/>
          </a:p>
          <a:p>
            <a:pPr algn="l"/>
            <a:r>
              <a:rPr lang="de-AT" dirty="0" smtClean="0"/>
              <a:t>Zitateinleitungen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AT" dirty="0"/>
              <a:t>Wort Gottes: </a:t>
            </a:r>
            <a:r>
              <a:rPr lang="de-AT" dirty="0" err="1"/>
              <a:t>Mk</a:t>
            </a:r>
            <a:r>
              <a:rPr lang="de-AT" dirty="0"/>
              <a:t> 7,10 und </a:t>
            </a:r>
            <a:r>
              <a:rPr lang="de-AT" dirty="0" err="1"/>
              <a:t>Mk</a:t>
            </a:r>
            <a:r>
              <a:rPr lang="de-AT" dirty="0"/>
              <a:t> 7,13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AT" dirty="0"/>
              <a:t>Heiliger Geist: </a:t>
            </a:r>
            <a:r>
              <a:rPr lang="de-AT" dirty="0" err="1"/>
              <a:t>Mt</a:t>
            </a:r>
            <a:r>
              <a:rPr lang="de-AT" dirty="0"/>
              <a:t> 22,43; </a:t>
            </a:r>
            <a:r>
              <a:rPr lang="de-AT" dirty="0" err="1"/>
              <a:t>Mk</a:t>
            </a:r>
            <a:r>
              <a:rPr lang="de-AT" dirty="0"/>
              <a:t> 12,36; </a:t>
            </a:r>
            <a:r>
              <a:rPr lang="de-AT" dirty="0" err="1"/>
              <a:t>Apg</a:t>
            </a:r>
            <a:r>
              <a:rPr lang="de-AT" dirty="0"/>
              <a:t> 4,25; </a:t>
            </a:r>
            <a:r>
              <a:rPr lang="de-AT" dirty="0" err="1"/>
              <a:t>Hebr</a:t>
            </a:r>
            <a:r>
              <a:rPr lang="de-AT" dirty="0"/>
              <a:t> 3,7; 10,15-16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AT" dirty="0"/>
              <a:t>Erfüllung der Schrift: </a:t>
            </a:r>
            <a:r>
              <a:rPr lang="de-AT" dirty="0" err="1"/>
              <a:t>Joh</a:t>
            </a:r>
            <a:r>
              <a:rPr lang="de-AT" dirty="0"/>
              <a:t> 19,24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AT" dirty="0"/>
              <a:t>Prophet und Wort Gottes: </a:t>
            </a:r>
            <a:r>
              <a:rPr lang="de-AT" dirty="0" err="1"/>
              <a:t>Mt</a:t>
            </a:r>
            <a:r>
              <a:rPr lang="de-AT" dirty="0"/>
              <a:t> 1,22; </a:t>
            </a:r>
            <a:r>
              <a:rPr lang="de-AT" dirty="0" err="1"/>
              <a:t>Apg</a:t>
            </a:r>
            <a:r>
              <a:rPr lang="de-AT" dirty="0"/>
              <a:t> 2,16-17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AT" dirty="0"/>
              <a:t>Gebot des Herrn: </a:t>
            </a:r>
            <a:r>
              <a:rPr lang="de-AT" dirty="0" err="1"/>
              <a:t>Apg</a:t>
            </a:r>
            <a:r>
              <a:rPr lang="de-AT" dirty="0"/>
              <a:t> 13,47; </a:t>
            </a:r>
            <a:r>
              <a:rPr lang="de-AT" dirty="0" err="1"/>
              <a:t>Hebr</a:t>
            </a:r>
            <a:r>
              <a:rPr lang="de-AT" dirty="0"/>
              <a:t> 8,5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AT" dirty="0"/>
              <a:t>Gott spricht: </a:t>
            </a:r>
            <a:r>
              <a:rPr lang="de-AT" dirty="0" err="1"/>
              <a:t>Lk</a:t>
            </a:r>
            <a:r>
              <a:rPr lang="de-AT" dirty="0"/>
              <a:t> 1,70; 2Kor 6,16; </a:t>
            </a:r>
            <a:r>
              <a:rPr lang="de-AT" dirty="0" err="1"/>
              <a:t>Hebr</a:t>
            </a:r>
            <a:r>
              <a:rPr lang="de-AT" dirty="0"/>
              <a:t> 1,1-14; 5,5-6; 6,13; 7,21; 8,8; 12,4-5; 12,26; 13,5</a:t>
            </a:r>
          </a:p>
          <a:p>
            <a:pPr algn="l"/>
            <a:endParaRPr lang="de-AT" dirty="0" smtClean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4177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87627" y="182205"/>
            <a:ext cx="11612451" cy="860984"/>
          </a:xfrm>
        </p:spPr>
        <p:txBody>
          <a:bodyPr anchor="t">
            <a:normAutofit/>
          </a:bodyPr>
          <a:lstStyle/>
          <a:p>
            <a:pPr algn="l"/>
            <a:r>
              <a:rPr lang="de-AT" sz="5000" b="1" dirty="0" smtClean="0"/>
              <a:t>Das NT über sich selbst</a:t>
            </a:r>
            <a:endParaRPr lang="de-AT" sz="50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87626" y="1425508"/>
            <a:ext cx="11612451" cy="5432492"/>
          </a:xfrm>
        </p:spPr>
        <p:txBody>
          <a:bodyPr>
            <a:normAutofit lnSpcReduction="10000"/>
          </a:bodyPr>
          <a:lstStyle/>
          <a:p>
            <a:pPr algn="l"/>
            <a:r>
              <a:rPr lang="de-AT" dirty="0" smtClean="0">
                <a:solidFill>
                  <a:schemeClr val="tx1"/>
                </a:solidFill>
              </a:rPr>
              <a:t>Das Selbstverständnis der neutestamentlichen Autoren: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/>
              <a:t>Matthäus schreibt die Bibel weiter: </a:t>
            </a:r>
            <a:r>
              <a:rPr lang="de-AT" dirty="0" err="1"/>
              <a:t>Mt</a:t>
            </a:r>
            <a:r>
              <a:rPr lang="de-AT" dirty="0"/>
              <a:t> 1,1 und Gen 2,4; 5,1; 6,9; 10,1; 11,10; 11,27; 25,12; 36,1.9; 37,2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/>
              <a:t>Markus schreibt das Evangelium Gottes: </a:t>
            </a:r>
            <a:r>
              <a:rPr lang="de-AT" dirty="0" err="1"/>
              <a:t>Mk</a:t>
            </a:r>
            <a:r>
              <a:rPr lang="de-AT" dirty="0"/>
              <a:t> </a:t>
            </a:r>
            <a:r>
              <a:rPr lang="de-AT" dirty="0" smtClean="0"/>
              <a:t>1,1; s.a. </a:t>
            </a:r>
            <a:r>
              <a:rPr lang="de-AT" dirty="0" err="1" smtClean="0"/>
              <a:t>Röm</a:t>
            </a:r>
            <a:r>
              <a:rPr lang="de-AT" dirty="0" smtClean="0"/>
              <a:t> </a:t>
            </a:r>
            <a:r>
              <a:rPr lang="de-AT" dirty="0"/>
              <a:t>1,1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/>
              <a:t>Lukas schreibt historische Ereignisse: </a:t>
            </a:r>
            <a:r>
              <a:rPr lang="de-AT" dirty="0" err="1"/>
              <a:t>Lk</a:t>
            </a:r>
            <a:r>
              <a:rPr lang="de-AT" dirty="0"/>
              <a:t> 1,1-4; </a:t>
            </a:r>
            <a:r>
              <a:rPr lang="de-AT" dirty="0" err="1"/>
              <a:t>Apg</a:t>
            </a:r>
            <a:r>
              <a:rPr lang="de-AT" dirty="0"/>
              <a:t> 1,1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/>
              <a:t>Johannes schreibt im Stil des AT: </a:t>
            </a:r>
            <a:r>
              <a:rPr lang="de-AT" dirty="0" err="1"/>
              <a:t>Joh</a:t>
            </a:r>
            <a:r>
              <a:rPr lang="de-AT" dirty="0"/>
              <a:t> 1,1ff und Gen 1,1 oder </a:t>
            </a:r>
            <a:r>
              <a:rPr lang="de-AT" dirty="0" err="1"/>
              <a:t>Spr</a:t>
            </a:r>
            <a:r>
              <a:rPr lang="de-AT" dirty="0"/>
              <a:t> </a:t>
            </a:r>
            <a:r>
              <a:rPr lang="de-AT" dirty="0" smtClean="0"/>
              <a:t>8,22ff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/>
              <a:t>Johannes schreibt historische Ereignisse: </a:t>
            </a:r>
            <a:r>
              <a:rPr lang="de-AT" dirty="0" err="1"/>
              <a:t>Joh</a:t>
            </a:r>
            <a:r>
              <a:rPr lang="de-AT" dirty="0"/>
              <a:t> 19,35; 20,30-31; 21,24-25; s.a. 1Kor 15,17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/>
              <a:t>Paulus schreibt in der Autorität eines Apostels: </a:t>
            </a:r>
            <a:r>
              <a:rPr lang="de-AT" dirty="0" err="1"/>
              <a:t>Röm</a:t>
            </a:r>
            <a:r>
              <a:rPr lang="de-AT" dirty="0"/>
              <a:t> 1,1-6; 15,18; 1Kor 9,1; 1Tim 1,1; 2Tim 1,1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/>
              <a:t>Petrus ebenfalls: 1Petr 1,1; 2Petr 2,1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/>
              <a:t>Die Offenbarung hat dieselbe Autorität wie </a:t>
            </a:r>
            <a:r>
              <a:rPr lang="de-AT" dirty="0" smtClean="0"/>
              <a:t>alttestamentlichen Schriften: </a:t>
            </a:r>
            <a:r>
              <a:rPr lang="de-AT" dirty="0"/>
              <a:t>Off 22,18-19; s.a. </a:t>
            </a:r>
            <a:r>
              <a:rPr lang="de-AT" dirty="0" err="1"/>
              <a:t>Dt</a:t>
            </a:r>
            <a:r>
              <a:rPr lang="de-AT" dirty="0"/>
              <a:t> 4,2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/>
              <a:t>1Tim 5,18: AT Zitat und NT-Zitat (</a:t>
            </a:r>
            <a:r>
              <a:rPr lang="de-AT" dirty="0" err="1"/>
              <a:t>Lk</a:t>
            </a:r>
            <a:r>
              <a:rPr lang="de-AT" dirty="0"/>
              <a:t> 10,7) auf derselben Ebene (Schrift)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de-AT" dirty="0"/>
          </a:p>
          <a:p>
            <a:pPr algn="l"/>
            <a:endParaRPr lang="de-AT" dirty="0" smtClean="0"/>
          </a:p>
          <a:p>
            <a:pPr algn="l"/>
            <a:endParaRPr lang="de-AT" dirty="0" smtClean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96850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87627" y="182205"/>
            <a:ext cx="11612451" cy="860984"/>
          </a:xfrm>
        </p:spPr>
        <p:txBody>
          <a:bodyPr anchor="t">
            <a:normAutofit/>
          </a:bodyPr>
          <a:lstStyle/>
          <a:p>
            <a:pPr algn="l"/>
            <a:r>
              <a:rPr lang="de-AT" sz="5000" b="1" dirty="0" smtClean="0"/>
              <a:t>Fazit</a:t>
            </a:r>
            <a:endParaRPr lang="de-AT" sz="50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87626" y="1425508"/>
            <a:ext cx="11612451" cy="5432492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Die biblischen Schriften tragen die Autorität der Propheten (AT) und Apostel (NT); s.a. </a:t>
            </a:r>
            <a:r>
              <a:rPr lang="de-AT" dirty="0" err="1" smtClean="0"/>
              <a:t>Eph</a:t>
            </a:r>
            <a:r>
              <a:rPr lang="de-AT" dirty="0" smtClean="0"/>
              <a:t> 2,20.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Sie sind durch die (historischen) Ereignisse beglaubigt: Erfüllte Prophetie (AT), Zeugnis der Auferstehung (NT).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AT" dirty="0" smtClean="0"/>
              <a:t>Sie werden durch das (gläubige) Volk Gottes überliefert: Israel (AT), Gemeinde (NT).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de-AT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de-AT" dirty="0"/>
          </a:p>
          <a:p>
            <a:pPr algn="l"/>
            <a:endParaRPr lang="de-AT" dirty="0" smtClean="0"/>
          </a:p>
          <a:p>
            <a:pPr algn="l"/>
            <a:endParaRPr lang="de-AT" dirty="0" smtClean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4050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548</Words>
  <Application>Microsoft Office PowerPoint</Application>
  <PresentationFormat>Breitbild</PresentationFormat>
  <Paragraphs>60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Literatur</vt:lpstr>
      <vt:lpstr>Das AT über sich selbst</vt:lpstr>
      <vt:lpstr>Das AT über sich selbst</vt:lpstr>
      <vt:lpstr>Das NT über das AT</vt:lpstr>
      <vt:lpstr>Das NT über sich selbst</vt:lpstr>
      <vt:lpstr>Fazit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Literatur</dc:title>
  <dc:creator>A. Wunderli</dc:creator>
  <cp:lastModifiedBy>A. Wunderli</cp:lastModifiedBy>
  <cp:revision>4</cp:revision>
  <dcterms:created xsi:type="dcterms:W3CDTF">2016-05-13T17:04:01Z</dcterms:created>
  <dcterms:modified xsi:type="dcterms:W3CDTF">2016-05-13T20:00:01Z</dcterms:modified>
</cp:coreProperties>
</file>