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7536-A486-4233-BB62-3A4C43756D28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A5E35-7256-4427-9A2C-B7E37FD3A97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02448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7536-A486-4233-BB62-3A4C43756D28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A5E35-7256-4427-9A2C-B7E37FD3A97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19698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7536-A486-4233-BB62-3A4C43756D28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A5E35-7256-4427-9A2C-B7E37FD3A97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48831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7536-A486-4233-BB62-3A4C43756D28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A5E35-7256-4427-9A2C-B7E37FD3A97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49569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7536-A486-4233-BB62-3A4C43756D28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A5E35-7256-4427-9A2C-B7E37FD3A97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21979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7536-A486-4233-BB62-3A4C43756D28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A5E35-7256-4427-9A2C-B7E37FD3A97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73311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7536-A486-4233-BB62-3A4C43756D28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A5E35-7256-4427-9A2C-B7E37FD3A97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66253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7536-A486-4233-BB62-3A4C43756D28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A5E35-7256-4427-9A2C-B7E37FD3A97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905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7536-A486-4233-BB62-3A4C43756D28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A5E35-7256-4427-9A2C-B7E37FD3A97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86173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7536-A486-4233-BB62-3A4C43756D28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A5E35-7256-4427-9A2C-B7E37FD3A97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47329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7536-A486-4233-BB62-3A4C43756D28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A5E35-7256-4427-9A2C-B7E37FD3A97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25753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37536-A486-4233-BB62-3A4C43756D28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A5E35-7256-4427-9A2C-B7E37FD3A97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6535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8838" y="143569"/>
            <a:ext cx="11586693" cy="899620"/>
          </a:xfrm>
        </p:spPr>
        <p:txBody>
          <a:bodyPr>
            <a:normAutofit fontScale="90000"/>
          </a:bodyPr>
          <a:lstStyle/>
          <a:p>
            <a:pPr algn="l"/>
            <a:r>
              <a:rPr lang="de-AT" dirty="0"/>
              <a:t>Literatur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8837" y="1399750"/>
            <a:ext cx="11586693" cy="5458249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sz="2500" spc="100" dirty="0"/>
              <a:t>Aland, Barbara/Nestle, Eberhard/Nestle, Erwin/Nestle-Aland, </a:t>
            </a:r>
            <a:r>
              <a:rPr lang="de-AT" sz="2500" i="1" spc="100" dirty="0"/>
              <a:t>Novum </a:t>
            </a:r>
            <a:r>
              <a:rPr lang="de-AT" sz="2500" i="1" spc="100" dirty="0" err="1"/>
              <a:t>testamentum</a:t>
            </a:r>
            <a:r>
              <a:rPr lang="de-AT" sz="2500" i="1" spc="100" dirty="0"/>
              <a:t> </a:t>
            </a:r>
            <a:r>
              <a:rPr lang="de-AT" sz="2500" i="1" spc="100" dirty="0" err="1"/>
              <a:t>Graece</a:t>
            </a:r>
            <a:r>
              <a:rPr lang="de-AT" sz="2500" i="1" spc="100" dirty="0"/>
              <a:t>. </a:t>
            </a:r>
            <a:r>
              <a:rPr lang="de-AT" sz="2500" spc="100" dirty="0"/>
              <a:t>Post Eberhard et Erwin Nestle </a:t>
            </a:r>
            <a:r>
              <a:rPr lang="de-AT" sz="2500" spc="100" dirty="0" err="1"/>
              <a:t>editione</a:t>
            </a:r>
            <a:r>
              <a:rPr lang="de-AT" sz="2500" spc="100" dirty="0"/>
              <a:t> </a:t>
            </a:r>
            <a:r>
              <a:rPr lang="de-AT" sz="2500" spc="100" dirty="0" err="1"/>
              <a:t>vicesima</a:t>
            </a:r>
            <a:r>
              <a:rPr lang="de-AT" sz="2500" spc="100" dirty="0"/>
              <a:t> </a:t>
            </a:r>
            <a:r>
              <a:rPr lang="de-AT" sz="2500" spc="100" dirty="0" err="1"/>
              <a:t>septima</a:t>
            </a:r>
            <a:r>
              <a:rPr lang="de-AT" sz="2500" spc="100" dirty="0"/>
              <a:t> </a:t>
            </a:r>
            <a:r>
              <a:rPr lang="de-AT" sz="2500" spc="100" dirty="0" err="1"/>
              <a:t>revisa</a:t>
            </a:r>
            <a:r>
              <a:rPr lang="de-AT" sz="2500" spc="100" dirty="0"/>
              <a:t> </a:t>
            </a:r>
            <a:r>
              <a:rPr lang="de-AT" sz="2500" spc="100" dirty="0" err="1"/>
              <a:t>communiter</a:t>
            </a:r>
            <a:r>
              <a:rPr lang="de-AT" sz="2500" spc="100" dirty="0"/>
              <a:t> </a:t>
            </a:r>
            <a:r>
              <a:rPr lang="de-AT" sz="2500" spc="100" dirty="0" err="1"/>
              <a:t>editerunt</a:t>
            </a:r>
            <a:r>
              <a:rPr lang="de-AT" sz="2500" spc="100" dirty="0"/>
              <a:t> Barbara et Kurt Aland … ; </a:t>
            </a:r>
            <a:r>
              <a:rPr lang="de-AT" sz="2500" spc="100" dirty="0" err="1"/>
              <a:t>apparatum</a:t>
            </a:r>
            <a:r>
              <a:rPr lang="de-AT" sz="2500" spc="100" dirty="0"/>
              <a:t> </a:t>
            </a:r>
            <a:r>
              <a:rPr lang="de-AT" sz="2500" spc="100" dirty="0" err="1"/>
              <a:t>criticum</a:t>
            </a:r>
            <a:r>
              <a:rPr lang="de-AT" sz="2500" spc="100" dirty="0"/>
              <a:t> </a:t>
            </a:r>
            <a:r>
              <a:rPr lang="de-AT" sz="2500" spc="100" dirty="0" err="1"/>
              <a:t>novis</a:t>
            </a:r>
            <a:r>
              <a:rPr lang="de-AT" sz="2500" spc="100" dirty="0"/>
              <a:t> </a:t>
            </a:r>
            <a:r>
              <a:rPr lang="de-AT" sz="2500" spc="100" dirty="0" err="1"/>
              <a:t>curis</a:t>
            </a:r>
            <a:r>
              <a:rPr lang="de-AT" sz="2500" spc="100" dirty="0"/>
              <a:t> </a:t>
            </a:r>
            <a:r>
              <a:rPr lang="de-AT" sz="2500" spc="100" dirty="0" err="1"/>
              <a:t>elaboraverunt</a:t>
            </a:r>
            <a:r>
              <a:rPr lang="de-AT" sz="2500" spc="100" dirty="0"/>
              <a:t> Barbara et Kurt Aland … ; [</a:t>
            </a:r>
            <a:r>
              <a:rPr lang="de-AT" sz="2500" spc="100" dirty="0" err="1"/>
              <a:t>dictionary</a:t>
            </a:r>
            <a:r>
              <a:rPr lang="de-AT" sz="2500" spc="100" dirty="0"/>
              <a:t>], 27. </a:t>
            </a:r>
            <a:r>
              <a:rPr lang="de-AT" sz="2500" spc="100" dirty="0" err="1"/>
              <a:t>rev</a:t>
            </a:r>
            <a:r>
              <a:rPr lang="de-AT" sz="2500" spc="100" dirty="0"/>
              <a:t>. Aufl., 170.-176. Tsd., 9. korrigierter Druck., Stuttgart: Dt. </a:t>
            </a:r>
            <a:r>
              <a:rPr lang="de-AT" sz="2500" spc="100" dirty="0" err="1"/>
              <a:t>Bibelges</a:t>
            </a:r>
            <a:r>
              <a:rPr lang="de-AT" sz="2500" spc="100" dirty="0"/>
              <a:t>, 2006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sz="2500" spc="100" dirty="0"/>
              <a:t>Heide, Martin, </a:t>
            </a:r>
            <a:r>
              <a:rPr lang="de-AT" sz="2500" i="1" spc="100" dirty="0"/>
              <a:t>Der einzig wahre Bibeltext? Erasmus von Rotterdam und die Frage nach dem Urtext, </a:t>
            </a:r>
            <a:r>
              <a:rPr lang="de-AT" sz="2500" spc="100" dirty="0"/>
              <a:t>5., verb. und </a:t>
            </a:r>
            <a:r>
              <a:rPr lang="de-AT" sz="2500" spc="100" dirty="0" err="1"/>
              <a:t>erw</a:t>
            </a:r>
            <a:r>
              <a:rPr lang="de-AT" sz="2500" spc="100" dirty="0"/>
              <a:t>. Aufl., Nürnberg: VTR, 2006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sz="2500" spc="100" dirty="0"/>
              <a:t>Metzger, Bruce M., </a:t>
            </a:r>
            <a:r>
              <a:rPr lang="de-AT" sz="2500" i="1" spc="100" dirty="0"/>
              <a:t>Der Text des Neuen Testaments. Einführung in die neutestamentliche Textkritik, </a:t>
            </a:r>
            <a:r>
              <a:rPr lang="de-AT" sz="2500" spc="100" dirty="0"/>
              <a:t>Stuttgart: Kohlhammer, 1966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611218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8838" y="143569"/>
            <a:ext cx="11586693" cy="899620"/>
          </a:xfrm>
        </p:spPr>
        <p:txBody>
          <a:bodyPr>
            <a:normAutofit fontScale="90000"/>
          </a:bodyPr>
          <a:lstStyle/>
          <a:p>
            <a:pPr algn="l"/>
            <a:r>
              <a:rPr lang="de-DE" dirty="0" smtClean="0"/>
              <a:t>Frühe Textgeschichte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8837" y="1399750"/>
            <a:ext cx="11586693" cy="5458249"/>
          </a:xfrm>
        </p:spPr>
        <p:txBody>
          <a:bodyPr>
            <a:normAutofit fontScale="92500" lnSpcReduction="10000"/>
          </a:bodyPr>
          <a:lstStyle/>
          <a:p>
            <a:pPr lvl="1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AT" sz="2700" spc="100" dirty="0"/>
              <a:t>Die meisten der ältesten Handschriften stammen aus Alexandria. Das liegt am ägyptischen Klima.</a:t>
            </a:r>
          </a:p>
          <a:p>
            <a:pPr lvl="1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AT" sz="2700" spc="100" dirty="0"/>
              <a:t>Alexandria hatte gute Bibliotheken und viele Gelehrte.</a:t>
            </a:r>
          </a:p>
          <a:p>
            <a:pPr lvl="1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AT" sz="2700" spc="100" dirty="0"/>
              <a:t>Es waren Handschriften aus dem ganzen römischen Reich vorhanden.</a:t>
            </a:r>
          </a:p>
          <a:p>
            <a:pPr lvl="1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AT" sz="2700" spc="100" dirty="0"/>
              <a:t>In Alexandria wurde an verschiedenen Werken textkritisch </a:t>
            </a:r>
            <a:r>
              <a:rPr lang="de-AT" sz="2700" spc="100" dirty="0" smtClean="0"/>
              <a:t>gearbeitet:</a:t>
            </a:r>
            <a:endParaRPr lang="de-AT" sz="2700" spc="100" dirty="0"/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AT" sz="2500" spc="100" dirty="0"/>
              <a:t>Sammlung der Handschriften</a:t>
            </a:r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AT" sz="2500" spc="100" dirty="0"/>
              <a:t>Feststellung der Abweichungen</a:t>
            </a:r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AT" sz="2500" spc="100" dirty="0"/>
              <a:t>Feststellen deren Ursachen:</a:t>
            </a:r>
          </a:p>
          <a:p>
            <a:pPr lvl="3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AT" sz="2300" spc="100" dirty="0"/>
              <a:t>Nachlässigkeit</a:t>
            </a:r>
          </a:p>
          <a:p>
            <a:pPr lvl="3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AT" sz="2300" spc="100" dirty="0"/>
              <a:t>Dreistigkeit</a:t>
            </a:r>
          </a:p>
          <a:p>
            <a:pPr lvl="3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AT" sz="2300" spc="100" dirty="0"/>
              <a:t>Häresie</a:t>
            </a:r>
          </a:p>
          <a:p>
            <a:pPr lvl="1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AT" sz="2700" spc="100" dirty="0"/>
              <a:t>Einem allgemeinen Modernisierungstrend  der Lesarten wurde widerstanden.</a:t>
            </a:r>
          </a:p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de-AT" sz="2500" spc="100" dirty="0"/>
          </a:p>
        </p:txBody>
      </p:sp>
    </p:spTree>
    <p:extLst>
      <p:ext uri="{BB962C8B-B14F-4D97-AF65-F5344CB8AC3E}">
        <p14:creationId xmlns:p14="http://schemas.microsoft.com/office/powerpoint/2010/main" val="958931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8838" y="143569"/>
            <a:ext cx="11586693" cy="899620"/>
          </a:xfrm>
        </p:spPr>
        <p:txBody>
          <a:bodyPr>
            <a:normAutofit fontScale="90000"/>
          </a:bodyPr>
          <a:lstStyle/>
          <a:p>
            <a:pPr algn="l"/>
            <a:r>
              <a:rPr lang="de-DE" dirty="0" smtClean="0"/>
              <a:t>Frühe Textgeschichte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8837" y="1399750"/>
            <a:ext cx="11586693" cy="5458249"/>
          </a:xfrm>
        </p:spPr>
        <p:txBody>
          <a:bodyPr>
            <a:normAutofit lnSpcReduction="10000"/>
          </a:bodyPr>
          <a:lstStyle/>
          <a:p>
            <a:pPr lvl="1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AT" sz="2500" spc="100" dirty="0" smtClean="0"/>
              <a:t>Bei </a:t>
            </a:r>
            <a:r>
              <a:rPr lang="de-AT" sz="2500" spc="100" dirty="0"/>
              <a:t>den frühen Handschriften gibt es größere Abweichungen. Später wird der Text einheitlicher.</a:t>
            </a:r>
          </a:p>
          <a:p>
            <a:pPr lvl="1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AT" sz="2500" spc="100" dirty="0"/>
              <a:t>Den einheitlicheren Text aus den späteren Handschriften nennt man „Mehrheitstext“.</a:t>
            </a:r>
          </a:p>
          <a:p>
            <a:pPr lvl="1" indent="-457200" algn="l">
              <a:lnSpc>
                <a:spcPct val="11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AT" sz="2500" spc="100" dirty="0"/>
              <a:t>Viele Lesarten des Mehrheitstextes gibt es aber auch schon in früheren Handschriften.</a:t>
            </a:r>
          </a:p>
          <a:p>
            <a:pPr lvl="1" indent="-457200" algn="l">
              <a:lnSpc>
                <a:spcPct val="11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AT" sz="2500" spc="100" dirty="0"/>
              <a:t>Der Mehrheitstext ist flüssiger zu lesen als der alexandrinische Text.</a:t>
            </a:r>
          </a:p>
          <a:p>
            <a:pPr lvl="1" indent="-457200" algn="l">
              <a:lnSpc>
                <a:spcPct val="11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AT" sz="2500" spc="100" dirty="0"/>
              <a:t>Deshalb nahm man an, dass es zur Zeit Konstantins eine Revision des Textes gab. Diese ist aber nicht nachweisbar.</a:t>
            </a:r>
          </a:p>
          <a:p>
            <a:pPr lvl="1" indent="-457200" algn="l">
              <a:lnSpc>
                <a:spcPct val="11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AT" sz="2500" spc="100" dirty="0"/>
              <a:t>Es ist plausibler, dass sich die „flüssigeren“ Lesarten durchgesetzt haben, weil nun viele Leute eine Bibel brauchten.</a:t>
            </a:r>
          </a:p>
          <a:p>
            <a:pPr lvl="1" indent="-457200" algn="l">
              <a:lnSpc>
                <a:spcPct val="11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AT" sz="2500" spc="100" dirty="0"/>
              <a:t>Die alexandrinische Textart dürfte aber ebenfalls weiter tradiert worden sein.</a:t>
            </a:r>
          </a:p>
          <a:p>
            <a:pPr lvl="1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de-AT" sz="2500" spc="100" dirty="0"/>
          </a:p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de-AT" sz="2500" spc="100" dirty="0"/>
          </a:p>
        </p:txBody>
      </p:sp>
    </p:spTree>
    <p:extLst>
      <p:ext uri="{BB962C8B-B14F-4D97-AF65-F5344CB8AC3E}">
        <p14:creationId xmlns:p14="http://schemas.microsoft.com/office/powerpoint/2010/main" val="4224251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8838" y="143569"/>
            <a:ext cx="11586693" cy="899620"/>
          </a:xfrm>
        </p:spPr>
        <p:txBody>
          <a:bodyPr>
            <a:normAutofit fontScale="90000"/>
          </a:bodyPr>
          <a:lstStyle/>
          <a:p>
            <a:pPr algn="l"/>
            <a:r>
              <a:rPr lang="de-DE" dirty="0" smtClean="0"/>
              <a:t>Bibeldrucke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8837" y="1399750"/>
            <a:ext cx="11586693" cy="5458249"/>
          </a:xfrm>
        </p:spPr>
        <p:txBody>
          <a:bodyPr>
            <a:normAutofit/>
          </a:bodyPr>
          <a:lstStyle/>
          <a:p>
            <a:pPr lvl="1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500" spc="100" dirty="0" smtClean="0"/>
              <a:t>Erster </a:t>
            </a:r>
            <a:r>
              <a:rPr lang="de-DE" sz="2500" spc="100" dirty="0"/>
              <a:t>Bibeldruck: Gutenberg 1450-1456 in Mainz</a:t>
            </a:r>
            <a:endParaRPr lang="de-AT" sz="2500" spc="100" dirty="0"/>
          </a:p>
          <a:p>
            <a:pPr lvl="1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500" spc="100" dirty="0"/>
              <a:t>Eine Veröffentlichung des </a:t>
            </a:r>
            <a:r>
              <a:rPr lang="de-DE" sz="2500" spc="100" dirty="0" smtClean="0"/>
              <a:t>griechischen </a:t>
            </a:r>
            <a:r>
              <a:rPr lang="de-DE" sz="2500" spc="100" dirty="0"/>
              <a:t>NT wurde verzögert, weil es von der Kirche nicht besonders erwünscht war. Man hätte damit die lateinische Übersetzung überprüfen können</a:t>
            </a:r>
            <a:r>
              <a:rPr lang="de-DE" sz="2500" spc="100" dirty="0" smtClean="0"/>
              <a:t>.</a:t>
            </a:r>
          </a:p>
          <a:p>
            <a:pPr lvl="1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500" spc="100" dirty="0"/>
              <a:t>1514: </a:t>
            </a:r>
            <a:r>
              <a:rPr lang="de-DE" sz="2500" spc="100" dirty="0" err="1"/>
              <a:t>Complutensische</a:t>
            </a:r>
            <a:r>
              <a:rPr lang="de-DE" sz="2500" spc="100" dirty="0"/>
              <a:t> Polyglotte</a:t>
            </a:r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Alcalá, Spanien</a:t>
            </a:r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Bibel mit hebräischem, aramäischem, griechischem und lateinischem Text</a:t>
            </a:r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Dieser Text durfte erst 1520 veröffentlicht werden. Danach dauerte es noch zwei Jahre, bis er überall erhältlich war.</a:t>
            </a:r>
            <a:endParaRPr lang="de-AT" sz="2300" spc="100" dirty="0"/>
          </a:p>
          <a:p>
            <a:pPr lvl="1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de-AT" sz="2500" spc="100" dirty="0"/>
          </a:p>
          <a:p>
            <a:pPr lvl="1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de-AT" sz="2500" spc="100" dirty="0"/>
          </a:p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de-AT" sz="2500" spc="100" dirty="0"/>
          </a:p>
        </p:txBody>
      </p:sp>
    </p:spTree>
    <p:extLst>
      <p:ext uri="{BB962C8B-B14F-4D97-AF65-F5344CB8AC3E}">
        <p14:creationId xmlns:p14="http://schemas.microsoft.com/office/powerpoint/2010/main" val="450643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8838" y="143569"/>
            <a:ext cx="11586693" cy="899620"/>
          </a:xfrm>
        </p:spPr>
        <p:txBody>
          <a:bodyPr>
            <a:normAutofit fontScale="90000"/>
          </a:bodyPr>
          <a:lstStyle/>
          <a:p>
            <a:pPr algn="l"/>
            <a:r>
              <a:rPr lang="de-DE" dirty="0" smtClean="0"/>
              <a:t>Bibeldrucke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8837" y="1399750"/>
            <a:ext cx="11586693" cy="5458249"/>
          </a:xfrm>
        </p:spPr>
        <p:txBody>
          <a:bodyPr>
            <a:normAutofit/>
          </a:bodyPr>
          <a:lstStyle/>
          <a:p>
            <a:pPr lvl="1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500" spc="100" dirty="0" smtClean="0"/>
              <a:t>1515</a:t>
            </a:r>
            <a:r>
              <a:rPr lang="de-DE" sz="2500" spc="100" dirty="0"/>
              <a:t>: Erasmus von Rotterdam</a:t>
            </a:r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Basel</a:t>
            </a:r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Überstürzte Ausgabe, viele Druckfehler</a:t>
            </a:r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Der Griechische Text hatte die Aufgabe, die Veränderungen am Text der Vulgata zu rechtfertigen.</a:t>
            </a:r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Die zweite Auflage wurde verbessert und von Luther als Vorlage für seine deutsche Übersetzung verwendet</a:t>
            </a:r>
            <a:r>
              <a:rPr lang="de-DE" sz="2300" spc="100" dirty="0" smtClean="0"/>
              <a:t>.</a:t>
            </a:r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Insgesamt gab Erasmus vier Ausgaben heraus.</a:t>
            </a:r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die Ausgabe von Erasmus war günstig und handlich; deshalb wurde sie weit verbreitet.</a:t>
            </a:r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Der Text ist nicht besonders gut; allerdings wurde er in der Folge oft abgeschrieben bzw. nachgedruckt.</a:t>
            </a:r>
            <a:endParaRPr lang="de-AT" sz="2300" spc="100" dirty="0"/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de-DE" sz="2300" spc="100" dirty="0"/>
          </a:p>
          <a:p>
            <a:pPr lvl="1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de-AT" sz="2500" spc="100" dirty="0"/>
          </a:p>
          <a:p>
            <a:pPr lvl="1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de-AT" sz="2500" spc="100" dirty="0"/>
          </a:p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de-AT" sz="2500" spc="100" dirty="0"/>
          </a:p>
        </p:txBody>
      </p:sp>
    </p:spTree>
    <p:extLst>
      <p:ext uri="{BB962C8B-B14F-4D97-AF65-F5344CB8AC3E}">
        <p14:creationId xmlns:p14="http://schemas.microsoft.com/office/powerpoint/2010/main" val="17424512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8838" y="143569"/>
            <a:ext cx="11586693" cy="899620"/>
          </a:xfrm>
        </p:spPr>
        <p:txBody>
          <a:bodyPr>
            <a:normAutofit fontScale="90000"/>
          </a:bodyPr>
          <a:lstStyle/>
          <a:p>
            <a:pPr algn="l"/>
            <a:r>
              <a:rPr lang="de-DE" dirty="0" smtClean="0"/>
              <a:t>Bibeldrucke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8837" y="1399750"/>
            <a:ext cx="11586693" cy="5458249"/>
          </a:xfrm>
        </p:spPr>
        <p:txBody>
          <a:bodyPr>
            <a:normAutofit/>
          </a:bodyPr>
          <a:lstStyle/>
          <a:p>
            <a:pPr lvl="1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500" spc="100" dirty="0" smtClean="0"/>
              <a:t>Weitere griechische Ausgaben:</a:t>
            </a:r>
            <a:endParaRPr lang="de-DE" sz="2500" spc="100" dirty="0"/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16. Jhd.: Robert Estienne (Stephanus</a:t>
            </a:r>
            <a:r>
              <a:rPr lang="de-DE" sz="2300" spc="100" dirty="0" smtClean="0"/>
              <a:t>)</a:t>
            </a:r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Um 1600: </a:t>
            </a:r>
            <a:r>
              <a:rPr lang="de-DE" sz="2300" spc="100" dirty="0" err="1"/>
              <a:t>Théodeore</a:t>
            </a:r>
            <a:r>
              <a:rPr lang="de-DE" sz="2300" spc="100" dirty="0"/>
              <a:t> de </a:t>
            </a:r>
            <a:r>
              <a:rPr lang="de-DE" sz="2300" spc="100" dirty="0" err="1"/>
              <a:t>Bèze</a:t>
            </a:r>
            <a:endParaRPr lang="de-DE" sz="2300" spc="100" dirty="0"/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1624: Bonaventura und Abraham </a:t>
            </a:r>
            <a:r>
              <a:rPr lang="de-DE" sz="2300" spc="100" dirty="0" smtClean="0"/>
              <a:t>Elzevir, Leipzig. Im </a:t>
            </a:r>
            <a:r>
              <a:rPr lang="de-DE" sz="2300" spc="100" dirty="0"/>
              <a:t>Vorwort sagen sie, dass sie den Text drucken, der allgemein bekannt ist, und den sie so bekommen haben (</a:t>
            </a:r>
            <a:r>
              <a:rPr lang="de-DE" sz="2300" spc="100" dirty="0" err="1"/>
              <a:t>textus</a:t>
            </a:r>
            <a:r>
              <a:rPr lang="de-DE" sz="2300" spc="100" dirty="0"/>
              <a:t> </a:t>
            </a:r>
            <a:r>
              <a:rPr lang="de-DE" sz="2300" spc="100" dirty="0" err="1"/>
              <a:t>receptus</a:t>
            </a:r>
            <a:r>
              <a:rPr lang="de-DE" sz="2300" spc="100" dirty="0" smtClean="0"/>
              <a:t>).</a:t>
            </a:r>
            <a:endParaRPr lang="de-DE" sz="2300" spc="100" dirty="0"/>
          </a:p>
          <a:p>
            <a:pPr lvl="1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500" spc="100" dirty="0"/>
              <a:t>Der Text, den Stephanus, </a:t>
            </a:r>
            <a:r>
              <a:rPr lang="de-DE" sz="2500" spc="100" dirty="0" err="1"/>
              <a:t>Beza</a:t>
            </a:r>
            <a:r>
              <a:rPr lang="de-DE" sz="2500" spc="100" dirty="0"/>
              <a:t> und die Brüder Elzevir verwendeten, wurde </a:t>
            </a:r>
            <a:r>
              <a:rPr lang="de-DE" sz="2500" spc="100" dirty="0" smtClean="0"/>
              <a:t>von </a:t>
            </a:r>
            <a:r>
              <a:rPr lang="de-DE" sz="2500" spc="100" dirty="0" smtClean="0"/>
              <a:t>nun </a:t>
            </a:r>
            <a:r>
              <a:rPr lang="de-DE" sz="2500" spc="100" dirty="0" smtClean="0"/>
              <a:t>an „</a:t>
            </a:r>
            <a:r>
              <a:rPr lang="de-DE" sz="2500" spc="100" dirty="0" err="1" smtClean="0"/>
              <a:t>textus</a:t>
            </a:r>
            <a:r>
              <a:rPr lang="de-DE" sz="2500" spc="100" dirty="0" smtClean="0"/>
              <a:t> </a:t>
            </a:r>
            <a:r>
              <a:rPr lang="de-DE" sz="2500" spc="100" dirty="0" err="1"/>
              <a:t>receptus</a:t>
            </a:r>
            <a:r>
              <a:rPr lang="de-DE" sz="2500" spc="100" dirty="0"/>
              <a:t>“ genannt. Er wurde fast abergläubisch verehrt, und jeder Versuch, ihn zu verändern, wurde als Gotteslästerung angesehen.</a:t>
            </a:r>
          </a:p>
          <a:p>
            <a:pPr lvl="1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500" spc="100" dirty="0"/>
              <a:t>In der Folgezeit wurden verschiedene Lesarten gesammelt; der Text wurde aber nicht verändert</a:t>
            </a:r>
            <a:r>
              <a:rPr lang="de-DE" sz="2500" spc="100" dirty="0" smtClean="0"/>
              <a:t>.</a:t>
            </a:r>
            <a:endParaRPr lang="de-AT" sz="2500" spc="100" dirty="0"/>
          </a:p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de-AT" sz="2500" spc="100" dirty="0"/>
          </a:p>
        </p:txBody>
      </p:sp>
    </p:spTree>
    <p:extLst>
      <p:ext uri="{BB962C8B-B14F-4D97-AF65-F5344CB8AC3E}">
        <p14:creationId xmlns:p14="http://schemas.microsoft.com/office/powerpoint/2010/main" val="28295288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8838" y="143569"/>
            <a:ext cx="11586693" cy="899620"/>
          </a:xfrm>
        </p:spPr>
        <p:txBody>
          <a:bodyPr>
            <a:normAutofit fontScale="90000"/>
          </a:bodyPr>
          <a:lstStyle/>
          <a:p>
            <a:pPr algn="l"/>
            <a:r>
              <a:rPr lang="de-DE" dirty="0" smtClean="0"/>
              <a:t>Bibeldrucke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8837" y="1399750"/>
            <a:ext cx="11586693" cy="5458249"/>
          </a:xfrm>
        </p:spPr>
        <p:txBody>
          <a:bodyPr>
            <a:normAutofit/>
          </a:bodyPr>
          <a:lstStyle/>
          <a:p>
            <a:pPr lvl="1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500" spc="100" dirty="0" smtClean="0"/>
              <a:t>Weitere griechische Ausgaben:</a:t>
            </a:r>
            <a:endParaRPr lang="de-DE" sz="2500" spc="100" dirty="0"/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 smtClean="0"/>
              <a:t>Johann </a:t>
            </a:r>
            <a:r>
              <a:rPr lang="de-DE" sz="2300" spc="100" dirty="0"/>
              <a:t>Albrecht Bengel, </a:t>
            </a:r>
            <a:r>
              <a:rPr lang="de-DE" sz="2300" spc="100" dirty="0" smtClean="0"/>
              <a:t>Tübingen</a:t>
            </a:r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Johann Jakob Wettstein, Basel. </a:t>
            </a:r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Johann Jakob </a:t>
            </a:r>
            <a:r>
              <a:rPr lang="de-DE" sz="2300" spc="100" dirty="0" err="1"/>
              <a:t>Griesbach</a:t>
            </a:r>
            <a:endParaRPr lang="de-DE" sz="2300" spc="100" dirty="0"/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Karl Lachmann (gest. 1851): bricht mit dem </a:t>
            </a:r>
            <a:r>
              <a:rPr lang="de-DE" sz="2300" spc="100" dirty="0" err="1"/>
              <a:t>textus</a:t>
            </a:r>
            <a:r>
              <a:rPr lang="de-DE" sz="2300" spc="100" dirty="0"/>
              <a:t> </a:t>
            </a:r>
            <a:r>
              <a:rPr lang="de-DE" sz="2300" spc="100" dirty="0" err="1"/>
              <a:t>receptus</a:t>
            </a:r>
            <a:r>
              <a:rPr lang="de-DE" sz="2300" spc="100" dirty="0"/>
              <a:t> und druckt einen andern Text.</a:t>
            </a:r>
            <a:endParaRPr lang="de-AT" sz="2300" spc="100" dirty="0"/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 err="1"/>
              <a:t>Lobegott</a:t>
            </a:r>
            <a:r>
              <a:rPr lang="de-DE" sz="2300" spc="100" dirty="0"/>
              <a:t> Friedrich Konstantin von </a:t>
            </a:r>
            <a:r>
              <a:rPr lang="de-DE" sz="2300" spc="100" dirty="0" err="1"/>
              <a:t>Tischendorf</a:t>
            </a:r>
            <a:r>
              <a:rPr lang="de-DE" sz="2300" spc="100" dirty="0"/>
              <a:t>: Er entdeckte mehrere Handschriften, darunter den Codex </a:t>
            </a:r>
            <a:r>
              <a:rPr lang="de-DE" sz="2300" spc="100" dirty="0" err="1"/>
              <a:t>Sinaiticus</a:t>
            </a:r>
            <a:r>
              <a:rPr lang="de-DE" sz="2300" spc="100" dirty="0"/>
              <a:t>.</a:t>
            </a:r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1881: </a:t>
            </a:r>
            <a:r>
              <a:rPr lang="de-DE" sz="2300" spc="100" dirty="0" err="1"/>
              <a:t>Westcott</a:t>
            </a:r>
            <a:r>
              <a:rPr lang="de-DE" sz="2300" spc="100" dirty="0"/>
              <a:t> und Hort</a:t>
            </a:r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1898: Eberhard Nestle. Heute am weitesten verbreitet; 28. Auflage. Alexandrinischer Text</a:t>
            </a:r>
            <a:r>
              <a:rPr lang="de-DE" sz="2300" spc="100" dirty="0" smtClean="0"/>
              <a:t>.</a:t>
            </a:r>
            <a:endParaRPr lang="de-AT" sz="2300" spc="100" dirty="0"/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de-DE" sz="2400" i="1" spc="100" dirty="0" smtClean="0"/>
          </a:p>
          <a:p>
            <a:pPr lvl="2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de-DE" sz="2300" spc="100" dirty="0"/>
          </a:p>
          <a:p>
            <a:pPr lvl="1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de-AT" sz="2500" spc="100" dirty="0"/>
          </a:p>
          <a:p>
            <a:pPr lvl="1" indent="-457200" algn="l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de-AT" sz="2500" spc="100" dirty="0"/>
          </a:p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de-AT" sz="2500" spc="100" dirty="0"/>
          </a:p>
        </p:txBody>
      </p:sp>
    </p:spTree>
    <p:extLst>
      <p:ext uri="{BB962C8B-B14F-4D97-AF65-F5344CB8AC3E}">
        <p14:creationId xmlns:p14="http://schemas.microsoft.com/office/powerpoint/2010/main" val="2475799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8838" y="143569"/>
            <a:ext cx="11586693" cy="899620"/>
          </a:xfrm>
        </p:spPr>
        <p:txBody>
          <a:bodyPr>
            <a:normAutofit fontScale="90000"/>
          </a:bodyPr>
          <a:lstStyle/>
          <a:p>
            <a:pPr algn="l"/>
            <a:r>
              <a:rPr lang="de-DE" dirty="0"/>
              <a:t>Herstellung der Bücher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8837" y="1399750"/>
            <a:ext cx="11586693" cy="5458249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de-DE" sz="2500" spc="100" dirty="0" smtClean="0"/>
              <a:t>Papyrus aus Ägypten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de-DE" sz="2500" spc="100" dirty="0" smtClean="0"/>
              <a:t>Pergament aus Pergamon</a:t>
            </a:r>
          </a:p>
          <a:p>
            <a:pPr marL="457200" lvl="0" indent="-457200" algn="l">
              <a:buFont typeface="Wingdings" panose="05000000000000000000" pitchFamily="2" charset="2"/>
              <a:buChar char="Ø"/>
            </a:pPr>
            <a:r>
              <a:rPr lang="de-DE" sz="2500" spc="100" dirty="0" smtClean="0"/>
              <a:t>Zuerst: Buchrollen</a:t>
            </a:r>
          </a:p>
          <a:p>
            <a:pPr marL="457200" lvl="0" indent="-457200" algn="l">
              <a:buFont typeface="Wingdings" panose="05000000000000000000" pitchFamily="2" charset="2"/>
              <a:buChar char="Ø"/>
            </a:pPr>
            <a:r>
              <a:rPr lang="de-DE" sz="2500" spc="100" dirty="0" smtClean="0"/>
              <a:t>später: Kodex: Mehrere Blätter Papyrus wurden in der Mitte gefaltet und zusammengeheftet. Der Kodex wurde in der Kirche schon früh verwendet, weil er praktischer war.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de-DE" sz="2500" spc="100" dirty="0"/>
              <a:t>Da Pergament teuer war, wurde es mehrmals benutzt: Die alte Schrift wurde abgeschabt und die neue darüber geschrieben. Ein solches Buch nannte man „Palimpsest“.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de-DE" sz="2500" spc="100" dirty="0"/>
              <a:t>Schreibweise in Majuskeln: Großbuchstaben. Die heutige Kursivschrift wurde im 9. Jhd. entwickelt. Diese Schrift kann man schneller schreiben; deshalb wurde die Herstellung der Bücher billiger</a:t>
            </a:r>
            <a:r>
              <a:rPr lang="de-DE" sz="2500" spc="100" dirty="0" smtClean="0"/>
              <a:t>.</a:t>
            </a:r>
            <a:endParaRPr lang="de-AT" sz="2500" spc="100" dirty="0"/>
          </a:p>
        </p:txBody>
      </p:sp>
    </p:spTree>
    <p:extLst>
      <p:ext uri="{BB962C8B-B14F-4D97-AF65-F5344CB8AC3E}">
        <p14:creationId xmlns:p14="http://schemas.microsoft.com/office/powerpoint/2010/main" val="373134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8838" y="143569"/>
            <a:ext cx="11586693" cy="899620"/>
          </a:xfrm>
        </p:spPr>
        <p:txBody>
          <a:bodyPr>
            <a:normAutofit fontScale="90000"/>
          </a:bodyPr>
          <a:lstStyle/>
          <a:p>
            <a:pPr algn="l"/>
            <a:r>
              <a:rPr lang="de-DE" dirty="0" smtClean="0"/>
              <a:t>Statistik im Vergleich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8837" y="1399750"/>
            <a:ext cx="11586693" cy="5458249"/>
          </a:xfrm>
        </p:spPr>
        <p:txBody>
          <a:bodyPr>
            <a:normAutofit/>
          </a:bodyPr>
          <a:lstStyle/>
          <a:p>
            <a:pPr marL="457200" lvl="0" indent="-457200" algn="l">
              <a:buFont typeface="Wingdings" panose="05000000000000000000" pitchFamily="2" charset="2"/>
              <a:buChar char="Ø"/>
            </a:pPr>
            <a:r>
              <a:rPr lang="de-DE" sz="2500" spc="100" dirty="0" smtClean="0"/>
              <a:t>Homer</a:t>
            </a:r>
            <a:r>
              <a:rPr lang="de-DE" sz="2500" spc="100" dirty="0"/>
              <a:t>, Ilias:</a:t>
            </a:r>
            <a:endParaRPr lang="de-AT" sz="2500" spc="100" dirty="0"/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de-DE" sz="2100" spc="100" dirty="0"/>
              <a:t>457 Papyri</a:t>
            </a:r>
            <a:endParaRPr lang="de-AT" sz="2100" spc="100" dirty="0"/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de-DE" sz="2100" spc="100" dirty="0"/>
              <a:t>2 Unzialen</a:t>
            </a:r>
            <a:endParaRPr lang="de-AT" sz="2100" spc="100" dirty="0"/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de-DE" sz="2100" spc="100" dirty="0"/>
              <a:t>188 </a:t>
            </a:r>
            <a:r>
              <a:rPr lang="de-DE" sz="2100" spc="100" dirty="0" smtClean="0"/>
              <a:t>Minuskeln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de-DE" sz="2500" spc="100" dirty="0"/>
              <a:t>Euripides, Tragiker:</a:t>
            </a:r>
            <a:endParaRPr lang="de-AT" sz="2500" spc="100" dirty="0"/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de-DE" sz="2100" spc="100" dirty="0" smtClean="0"/>
              <a:t>54 </a:t>
            </a:r>
            <a:r>
              <a:rPr lang="de-DE" sz="2100" spc="100" dirty="0"/>
              <a:t>Papyri</a:t>
            </a:r>
            <a:endParaRPr lang="de-AT" sz="2100" spc="100" dirty="0"/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de-DE" sz="2100" spc="100" dirty="0"/>
              <a:t>276 Pergamenthandschriften aus byzantinischer </a:t>
            </a:r>
            <a:r>
              <a:rPr lang="de-DE" sz="2100" spc="100" dirty="0" smtClean="0"/>
              <a:t>Zeit</a:t>
            </a:r>
          </a:p>
          <a:p>
            <a:pPr marL="457200" lvl="0" indent="-457200" algn="l">
              <a:buFont typeface="Wingdings" panose="05000000000000000000" pitchFamily="2" charset="2"/>
              <a:buChar char="Ø"/>
            </a:pPr>
            <a:r>
              <a:rPr lang="de-DE" sz="2500" spc="100" dirty="0"/>
              <a:t>Geschichte des </a:t>
            </a:r>
            <a:r>
              <a:rPr lang="de-DE" sz="2500" spc="100" dirty="0" err="1"/>
              <a:t>Velleius</a:t>
            </a:r>
            <a:r>
              <a:rPr lang="de-DE" sz="2500" spc="100" dirty="0"/>
              <a:t> </a:t>
            </a:r>
            <a:r>
              <a:rPr lang="de-DE" sz="2500" spc="100" dirty="0" err="1"/>
              <a:t>Paterculus</a:t>
            </a:r>
            <a:r>
              <a:rPr lang="de-DE" sz="2500" spc="100" dirty="0"/>
              <a:t>:</a:t>
            </a:r>
            <a:endParaRPr lang="de-AT" sz="2500" spc="100" dirty="0"/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de-DE" sz="2100" spc="100" dirty="0"/>
              <a:t>eine einzige unvollständige Handschrift</a:t>
            </a:r>
            <a:endParaRPr lang="de-AT" sz="2100" spc="100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de-DE" sz="2500" spc="100" dirty="0"/>
              <a:t>Annalen des Tacitus, die ersten sechs Bücher:</a:t>
            </a:r>
            <a:endParaRPr lang="de-AT" sz="2500" spc="100" dirty="0"/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de-DE" sz="2100" spc="100" dirty="0"/>
              <a:t>eine einzige Handschrift aus dem 9. Jhd.</a:t>
            </a: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endParaRPr lang="de-DE" sz="2100" spc="100" dirty="0"/>
          </a:p>
        </p:txBody>
      </p:sp>
    </p:spTree>
    <p:extLst>
      <p:ext uri="{BB962C8B-B14F-4D97-AF65-F5344CB8AC3E}">
        <p14:creationId xmlns:p14="http://schemas.microsoft.com/office/powerpoint/2010/main" val="1394955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8838" y="143569"/>
            <a:ext cx="11586693" cy="899620"/>
          </a:xfrm>
        </p:spPr>
        <p:txBody>
          <a:bodyPr>
            <a:normAutofit fontScale="90000"/>
          </a:bodyPr>
          <a:lstStyle/>
          <a:p>
            <a:pPr algn="l"/>
            <a:r>
              <a:rPr lang="de-DE" dirty="0" smtClean="0"/>
              <a:t>Statistik im Vergleich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8837" y="1399750"/>
            <a:ext cx="11586693" cy="5458249"/>
          </a:xfrm>
        </p:spPr>
        <p:txBody>
          <a:bodyPr>
            <a:normAutofit/>
          </a:bodyPr>
          <a:lstStyle/>
          <a:p>
            <a:pPr marL="457200" lvl="0" indent="-457200" algn="l">
              <a:buFont typeface="Wingdings" panose="05000000000000000000" pitchFamily="2" charset="2"/>
              <a:buChar char="Ø"/>
            </a:pPr>
            <a:r>
              <a:rPr lang="de-DE" sz="2500" spc="100" dirty="0" smtClean="0"/>
              <a:t>Homer</a:t>
            </a:r>
            <a:r>
              <a:rPr lang="de-DE" sz="2500" spc="100" dirty="0"/>
              <a:t>, Ilias:</a:t>
            </a:r>
            <a:endParaRPr lang="de-AT" sz="2500" spc="100" dirty="0"/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de-DE" sz="2100" spc="100" dirty="0"/>
              <a:t>457 Papyri</a:t>
            </a:r>
            <a:endParaRPr lang="de-AT" sz="2100" spc="100" dirty="0"/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de-DE" sz="2100" spc="100" dirty="0"/>
              <a:t>2 Unzialen</a:t>
            </a:r>
            <a:endParaRPr lang="de-AT" sz="2100" spc="100" dirty="0"/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de-DE" sz="2100" spc="100" dirty="0"/>
              <a:t>188 </a:t>
            </a:r>
            <a:r>
              <a:rPr lang="de-DE" sz="2100" spc="100" dirty="0" smtClean="0"/>
              <a:t>Minuskeln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de-DE" sz="2500" spc="100" dirty="0" smtClean="0"/>
              <a:t>Neues Testament:</a:t>
            </a:r>
            <a:endParaRPr lang="de-AT" sz="2500" spc="100" dirty="0" smtClean="0"/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de-AT" sz="2100" spc="100" dirty="0" smtClean="0"/>
              <a:t>Über 5000 griechische Handschriften</a:t>
            </a:r>
            <a:endParaRPr lang="de-AT" sz="2100" spc="100" baseline="30000" dirty="0" smtClean="0"/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de-AT" sz="2100" spc="100" dirty="0" smtClean="0"/>
              <a:t>Zahlreiche Zitate aus der altkirchlichen Literatur, sodass man das gesamte NT problemlos rekonstruieren könnte.</a:t>
            </a: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de-AT" sz="2100" spc="100" dirty="0" smtClean="0"/>
              <a:t>Vollständige Übersetzungen in mehrere Sprachen (syrisch, koptisch, </a:t>
            </a:r>
            <a:r>
              <a:rPr lang="de-AT" sz="2100" spc="100" dirty="0" err="1" smtClean="0"/>
              <a:t>latein</a:t>
            </a:r>
            <a:r>
              <a:rPr lang="de-AT" sz="2100" spc="100" dirty="0" smtClean="0"/>
              <a:t>, gotisch)</a:t>
            </a:r>
            <a:endParaRPr lang="de-AT" sz="2100" spc="100" dirty="0" smtClean="0"/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endParaRPr lang="de-DE" sz="2100" spc="100" dirty="0"/>
          </a:p>
        </p:txBody>
      </p:sp>
    </p:spTree>
    <p:extLst>
      <p:ext uri="{BB962C8B-B14F-4D97-AF65-F5344CB8AC3E}">
        <p14:creationId xmlns:p14="http://schemas.microsoft.com/office/powerpoint/2010/main" val="2002402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8838" y="143569"/>
            <a:ext cx="11586693" cy="899620"/>
          </a:xfrm>
        </p:spPr>
        <p:txBody>
          <a:bodyPr>
            <a:normAutofit fontScale="90000"/>
          </a:bodyPr>
          <a:lstStyle/>
          <a:p>
            <a:pPr algn="l"/>
            <a:r>
              <a:rPr lang="de-DE" dirty="0" smtClean="0"/>
              <a:t>Lesarten, Neues Testament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8837" y="1399750"/>
            <a:ext cx="11586693" cy="5458249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de-AT" sz="2500" spc="100" dirty="0" smtClean="0"/>
              <a:t>200 </a:t>
            </a:r>
            <a:r>
              <a:rPr lang="de-AT" sz="2500" spc="100" dirty="0"/>
              <a:t>000 verschiedene Varianten, davon nur wenige sinnverändernd, und dann oft in weniger wichtigen Fragen.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de-AT" sz="2500" spc="100" dirty="0"/>
              <a:t>15 000 sind so wichtig, dass sie in der kritischen </a:t>
            </a:r>
            <a:r>
              <a:rPr lang="de-AT" sz="2500" spc="100" dirty="0" smtClean="0"/>
              <a:t>Ausgabe von Nestle-Aland </a:t>
            </a:r>
            <a:r>
              <a:rPr lang="de-AT" sz="2500" spc="100" dirty="0"/>
              <a:t>vermerkt werden.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de-AT" sz="2500" spc="100" dirty="0"/>
              <a:t>Davon ist nur ein Bruchteil von Bedeutung und würde in der Übersetzung bemerkt.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de-AT" sz="2500" spc="100" dirty="0"/>
              <a:t>95-98% des Textes des NT sind sicher überliefert</a:t>
            </a:r>
            <a:r>
              <a:rPr lang="de-AT" sz="2500" spc="100" dirty="0" smtClean="0"/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de-AT" sz="2500" spc="100" dirty="0"/>
          </a:p>
          <a:p>
            <a:pPr algn="l"/>
            <a:r>
              <a:rPr lang="de-AT" sz="2500" spc="100" dirty="0" smtClean="0"/>
              <a:t>Beispiele für unsichere Stellen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sz="2500" spc="100" dirty="0" err="1" smtClean="0"/>
              <a:t>Mk</a:t>
            </a:r>
            <a:r>
              <a:rPr lang="de-AT" sz="2500" spc="100" dirty="0" smtClean="0"/>
              <a:t> 16,9-20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sz="2500" spc="100" dirty="0" err="1" smtClean="0"/>
              <a:t>Apg</a:t>
            </a:r>
            <a:r>
              <a:rPr lang="de-AT" sz="2500" spc="100" dirty="0" smtClean="0"/>
              <a:t> 8,37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sz="2500" spc="100" dirty="0" err="1" smtClean="0"/>
              <a:t>Joh</a:t>
            </a:r>
            <a:r>
              <a:rPr lang="de-AT" sz="2500" spc="100" dirty="0" smtClean="0"/>
              <a:t> 7,53-8,11</a:t>
            </a:r>
            <a:endParaRPr lang="de-AT" sz="2500" spc="100" dirty="0"/>
          </a:p>
        </p:txBody>
      </p:sp>
    </p:spTree>
    <p:extLst>
      <p:ext uri="{BB962C8B-B14F-4D97-AF65-F5344CB8AC3E}">
        <p14:creationId xmlns:p14="http://schemas.microsoft.com/office/powerpoint/2010/main" val="3785047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8838" y="143569"/>
            <a:ext cx="11586693" cy="899620"/>
          </a:xfrm>
        </p:spPr>
        <p:txBody>
          <a:bodyPr>
            <a:normAutofit fontScale="90000"/>
          </a:bodyPr>
          <a:lstStyle/>
          <a:p>
            <a:pPr algn="l"/>
            <a:r>
              <a:rPr lang="de-DE" dirty="0" smtClean="0"/>
              <a:t>Fehlerquellen in der Überlieferung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8837" y="1399750"/>
            <a:ext cx="11586693" cy="5458249"/>
          </a:xfrm>
        </p:spPr>
        <p:txBody>
          <a:bodyPr>
            <a:normAutofit/>
          </a:bodyPr>
          <a:lstStyle/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500" spc="100" dirty="0" smtClean="0"/>
              <a:t>Unbeabsichtigte </a:t>
            </a:r>
            <a:r>
              <a:rPr lang="de-DE" sz="2500" spc="100" dirty="0"/>
              <a:t>Fehler:</a:t>
            </a:r>
            <a:endParaRPr lang="de-AT" sz="2500" spc="100" dirty="0"/>
          </a:p>
          <a:p>
            <a:pPr lvl="2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Versehen durch falsches Lesen</a:t>
            </a:r>
            <a:endParaRPr lang="de-AT" sz="2300" spc="100" dirty="0"/>
          </a:p>
          <a:p>
            <a:pPr lvl="2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Versehen durch falsches Hören (häufig bei Personalpronomina: </a:t>
            </a:r>
            <a:r>
              <a:rPr lang="el-GR" sz="2300" spc="100" dirty="0"/>
              <a:t>ἡμεῖς</a:t>
            </a:r>
            <a:r>
              <a:rPr lang="de-DE" sz="2300" spc="100" dirty="0"/>
              <a:t>/</a:t>
            </a:r>
            <a:r>
              <a:rPr lang="el-GR" sz="2300" spc="100" dirty="0"/>
              <a:t>ὑμεῖς</a:t>
            </a:r>
            <a:r>
              <a:rPr lang="de-DE" sz="2300" spc="100" dirty="0"/>
              <a:t>)</a:t>
            </a:r>
            <a:endParaRPr lang="de-AT" sz="2300" spc="100" dirty="0"/>
          </a:p>
          <a:p>
            <a:pPr lvl="2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Gedächtnisfehler</a:t>
            </a:r>
            <a:endParaRPr lang="de-AT" sz="2300" spc="100" dirty="0"/>
          </a:p>
          <a:p>
            <a:pPr lvl="2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Missverständnisse: Manchmal gerieten Randbemerkungen in den Text hinein</a:t>
            </a:r>
            <a:r>
              <a:rPr lang="de-DE" sz="2300" spc="100" dirty="0" smtClean="0"/>
              <a:t>.</a:t>
            </a:r>
          </a:p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500" spc="100" dirty="0"/>
              <a:t>Beabsichtigte Änderungen</a:t>
            </a:r>
            <a:endParaRPr lang="de-AT" sz="2500" spc="100" dirty="0"/>
          </a:p>
          <a:p>
            <a:pPr lvl="2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Änderungen in Orthographie und Grammatik</a:t>
            </a:r>
            <a:endParaRPr lang="de-AT" sz="2300" spc="100" dirty="0"/>
          </a:p>
          <a:p>
            <a:pPr lvl="2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Harmonisierungen (v.a. bei den Synoptikern)</a:t>
            </a:r>
            <a:endParaRPr lang="de-AT" sz="2300" spc="100" dirty="0"/>
          </a:p>
          <a:p>
            <a:pPr lvl="2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Zusätze und Erweiterungen</a:t>
            </a:r>
            <a:endParaRPr lang="de-AT" sz="2300" spc="100" dirty="0"/>
          </a:p>
          <a:p>
            <a:pPr lvl="2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 smtClean="0"/>
              <a:t>Berichtigung (vermeintlicher) </a:t>
            </a:r>
            <a:r>
              <a:rPr lang="de-DE" sz="2300" spc="100" dirty="0"/>
              <a:t>historischer und geographischer </a:t>
            </a:r>
            <a:r>
              <a:rPr lang="de-DE" sz="2300" spc="100" dirty="0" smtClean="0"/>
              <a:t>Unstimmigkeiten</a:t>
            </a:r>
            <a:endParaRPr lang="de-AT" sz="2300" spc="100" dirty="0"/>
          </a:p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de-AT" sz="2500" spc="100" dirty="0"/>
          </a:p>
        </p:txBody>
      </p:sp>
    </p:spTree>
    <p:extLst>
      <p:ext uri="{BB962C8B-B14F-4D97-AF65-F5344CB8AC3E}">
        <p14:creationId xmlns:p14="http://schemas.microsoft.com/office/powerpoint/2010/main" val="397062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8838" y="143569"/>
            <a:ext cx="11586693" cy="899620"/>
          </a:xfrm>
        </p:spPr>
        <p:txBody>
          <a:bodyPr>
            <a:normAutofit fontScale="90000"/>
          </a:bodyPr>
          <a:lstStyle/>
          <a:p>
            <a:pPr algn="l"/>
            <a:r>
              <a:rPr lang="de-DE" dirty="0" smtClean="0"/>
              <a:t>Fehlerquellen in der Überlieferung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8837" y="1399750"/>
            <a:ext cx="11586693" cy="5458249"/>
          </a:xfrm>
        </p:spPr>
        <p:txBody>
          <a:bodyPr>
            <a:normAutofit/>
          </a:bodyPr>
          <a:lstStyle/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500" spc="100" dirty="0" smtClean="0"/>
              <a:t>Beabsichtigte </a:t>
            </a:r>
            <a:r>
              <a:rPr lang="de-DE" sz="2500" spc="100" dirty="0"/>
              <a:t>Änderungen</a:t>
            </a:r>
            <a:endParaRPr lang="de-AT" sz="2500" spc="100" dirty="0"/>
          </a:p>
          <a:p>
            <a:pPr lvl="2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Verschmelzung von Lesarten: Manchmal hatte ein Abschreiber zwei verschiedene Lesarten vor sich und fügte beide in den Text hinein.</a:t>
            </a:r>
            <a:endParaRPr lang="de-AT" sz="2300" spc="100" dirty="0"/>
          </a:p>
          <a:p>
            <a:pPr lvl="2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300" spc="100" dirty="0"/>
              <a:t>Änderungen aus dogmatischen Erwägungen</a:t>
            </a:r>
          </a:p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500" spc="100" dirty="0"/>
              <a:t>In der Regel arbeiteten die Abschreiber aber sehr genau und schrieben auch Varianten ab, die offensichtlich nicht stimmen konnten.</a:t>
            </a:r>
            <a:endParaRPr lang="de-AT" sz="2500" spc="100" dirty="0"/>
          </a:p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de-AT" sz="2500" spc="100" dirty="0"/>
          </a:p>
        </p:txBody>
      </p:sp>
    </p:spTree>
    <p:extLst>
      <p:ext uri="{BB962C8B-B14F-4D97-AF65-F5344CB8AC3E}">
        <p14:creationId xmlns:p14="http://schemas.microsoft.com/office/powerpoint/2010/main" val="3238345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8838" y="143569"/>
            <a:ext cx="11586693" cy="899620"/>
          </a:xfrm>
        </p:spPr>
        <p:txBody>
          <a:bodyPr>
            <a:normAutofit fontScale="90000"/>
          </a:bodyPr>
          <a:lstStyle/>
          <a:p>
            <a:pPr algn="l"/>
            <a:r>
              <a:rPr lang="de-DE" dirty="0" smtClean="0"/>
              <a:t>Praxis der Textkritik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8837" y="1399750"/>
            <a:ext cx="11586693" cy="5458249"/>
          </a:xfrm>
        </p:spPr>
        <p:txBody>
          <a:bodyPr>
            <a:normAutofit/>
          </a:bodyPr>
          <a:lstStyle/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500" spc="100" dirty="0" smtClean="0"/>
              <a:t>Wähle </a:t>
            </a:r>
            <a:r>
              <a:rPr lang="de-DE" sz="2500" spc="100" dirty="0"/>
              <a:t>die Lesart aus, die am besten die Entstehung der andern erklärt.</a:t>
            </a:r>
            <a:endParaRPr lang="de-AT" sz="2500" spc="100" dirty="0"/>
          </a:p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500" spc="100" dirty="0"/>
              <a:t>Meistens ist die schwierigere Lesart vorzuziehen.</a:t>
            </a:r>
            <a:endParaRPr lang="de-AT" sz="2500" spc="100" dirty="0"/>
          </a:p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500" spc="100" dirty="0"/>
              <a:t>Im Allgemeinen ist die kürzere Lesart vorzuziehen.</a:t>
            </a:r>
            <a:endParaRPr lang="de-AT" sz="2500" spc="100" dirty="0"/>
          </a:p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500" spc="100" dirty="0"/>
              <a:t>Bei parallelen Stellen ist die Lesart vorzuziehen, die von der Parallelstelle abweicht.</a:t>
            </a:r>
            <a:endParaRPr lang="de-AT" sz="2500" spc="100" dirty="0"/>
          </a:p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500" spc="100" dirty="0"/>
              <a:t>Die Lesart sollte mit dem Stil des Autors </a:t>
            </a:r>
            <a:r>
              <a:rPr lang="de-DE" sz="2500" spc="100" dirty="0" smtClean="0"/>
              <a:t>übereinstimmen</a:t>
            </a:r>
          </a:p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500" spc="100" dirty="0"/>
              <a:t>Konjektur: Wenn keine der verfügbaren Lesarten sprachlich möglich ist, wird der Text „korrigiert“. Eine Konjektur ist nur dann berechtigt, wenn sie unvermeidlich ist. Oft wird sie voreilig gebraucht.</a:t>
            </a:r>
            <a:endParaRPr lang="de-AT" sz="2500" spc="100" dirty="0"/>
          </a:p>
          <a:p>
            <a:pPr marL="0" lvl="1" algn="l">
              <a:spcBef>
                <a:spcPts val="1000"/>
              </a:spcBef>
            </a:pPr>
            <a:endParaRPr lang="de-DE" sz="2500" spc="100" dirty="0"/>
          </a:p>
          <a:p>
            <a:pPr marL="0" lvl="1" algn="l">
              <a:spcBef>
                <a:spcPts val="1000"/>
              </a:spcBef>
            </a:pPr>
            <a:r>
              <a:rPr lang="de-DE" sz="2500" spc="100" dirty="0"/>
              <a:t>„Jemanden lehren zu wollen, wie man Textkritiker wird, ist fast dasselbe, als wenn man ihn lehren wollte, wie man Dichter wird.“ (Metzger, S. 215)</a:t>
            </a:r>
            <a:endParaRPr lang="de-AT" sz="2500" spc="100" dirty="0"/>
          </a:p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de-AT" sz="2500" spc="100" dirty="0"/>
          </a:p>
          <a:p>
            <a:pPr marL="274320" lvl="1">
              <a:spcBef>
                <a:spcPts val="600"/>
              </a:spcBef>
              <a:buClr>
                <a:schemeClr val="accent2"/>
              </a:buClr>
            </a:pPr>
            <a:endParaRPr lang="de-AT" sz="3000" i="1" spc="100" dirty="0" smtClean="0"/>
          </a:p>
        </p:txBody>
      </p:sp>
    </p:spTree>
    <p:extLst>
      <p:ext uri="{BB962C8B-B14F-4D97-AF65-F5344CB8AC3E}">
        <p14:creationId xmlns:p14="http://schemas.microsoft.com/office/powerpoint/2010/main" val="2404196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8838" y="143569"/>
            <a:ext cx="11586693" cy="899620"/>
          </a:xfrm>
        </p:spPr>
        <p:txBody>
          <a:bodyPr>
            <a:normAutofit fontScale="90000"/>
          </a:bodyPr>
          <a:lstStyle/>
          <a:p>
            <a:pPr algn="l"/>
            <a:r>
              <a:rPr lang="de-DE" dirty="0" smtClean="0"/>
              <a:t>Textgruppen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8837" y="1399750"/>
            <a:ext cx="11586693" cy="5458249"/>
          </a:xfrm>
        </p:spPr>
        <p:txBody>
          <a:bodyPr>
            <a:normAutofit/>
          </a:bodyPr>
          <a:lstStyle/>
          <a:p>
            <a:pPr marL="0" lvl="1" algn="l">
              <a:spcBef>
                <a:spcPts val="1000"/>
              </a:spcBef>
            </a:pPr>
            <a:r>
              <a:rPr lang="de-DE" sz="2500" spc="100" dirty="0" smtClean="0"/>
              <a:t>Identische Lesarten weisen auf eine gemeinsame Entstehung hin. Die Handschriften werden in Texttypen gruppiert:</a:t>
            </a:r>
            <a:endParaRPr lang="de-DE" sz="2500" spc="100" dirty="0" smtClean="0"/>
          </a:p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500" spc="100" dirty="0" smtClean="0"/>
              <a:t>Koine- </a:t>
            </a:r>
            <a:r>
              <a:rPr lang="de-DE" sz="2500" spc="100" dirty="0"/>
              <a:t>oder byzantinischer Text (jung)</a:t>
            </a:r>
            <a:endParaRPr lang="de-AT" sz="2500" spc="100" dirty="0"/>
          </a:p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500" spc="100" dirty="0"/>
              <a:t>Westlicher Text (lang)</a:t>
            </a:r>
            <a:endParaRPr lang="de-AT" sz="2500" spc="100" dirty="0"/>
          </a:p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500" spc="100" dirty="0" err="1"/>
              <a:t>Caesareensischer</a:t>
            </a:r>
            <a:r>
              <a:rPr lang="de-DE" sz="2500" spc="100" dirty="0"/>
              <a:t> Text (Mischung von alexandrinisch und westlich)</a:t>
            </a:r>
            <a:endParaRPr lang="de-AT" sz="2500" spc="100" dirty="0"/>
          </a:p>
          <a:p>
            <a:pPr lvl="1" indent="-4572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de-DE" sz="2500" spc="100" dirty="0"/>
              <a:t>Alexandrinischer Text</a:t>
            </a:r>
            <a:endParaRPr lang="de-AT" sz="2500" spc="100" dirty="0"/>
          </a:p>
        </p:txBody>
      </p:sp>
    </p:spTree>
    <p:extLst>
      <p:ext uri="{BB962C8B-B14F-4D97-AF65-F5344CB8AC3E}">
        <p14:creationId xmlns:p14="http://schemas.microsoft.com/office/powerpoint/2010/main" val="728857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1195</Words>
  <Application>Microsoft Office PowerPoint</Application>
  <PresentationFormat>Breitbild</PresentationFormat>
  <Paragraphs>131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 Theme</vt:lpstr>
      <vt:lpstr>Literatur</vt:lpstr>
      <vt:lpstr>Herstellung der Bücher</vt:lpstr>
      <vt:lpstr>Statistik im Vergleich</vt:lpstr>
      <vt:lpstr>Statistik im Vergleich</vt:lpstr>
      <vt:lpstr>Lesarten, Neues Testament</vt:lpstr>
      <vt:lpstr>Fehlerquellen in der Überlieferung</vt:lpstr>
      <vt:lpstr>Fehlerquellen in der Überlieferung</vt:lpstr>
      <vt:lpstr>Praxis der Textkritik</vt:lpstr>
      <vt:lpstr>Textgruppen</vt:lpstr>
      <vt:lpstr>Frühe Textgeschichte</vt:lpstr>
      <vt:lpstr>Frühe Textgeschichte</vt:lpstr>
      <vt:lpstr>Bibeldrucke</vt:lpstr>
      <vt:lpstr>Bibeldrucke</vt:lpstr>
      <vt:lpstr>Bibeldrucke</vt:lpstr>
      <vt:lpstr>Bibeldrucke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Literatur</dc:title>
  <dc:creator>A. Wunderli</dc:creator>
  <cp:lastModifiedBy>A. Wunderli</cp:lastModifiedBy>
  <cp:revision>7</cp:revision>
  <dcterms:created xsi:type="dcterms:W3CDTF">2016-05-12T09:55:22Z</dcterms:created>
  <dcterms:modified xsi:type="dcterms:W3CDTF">2016-05-13T20:18:43Z</dcterms:modified>
</cp:coreProperties>
</file>